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89" r:id="rId5"/>
    <p:sldId id="292" r:id="rId6"/>
    <p:sldId id="261" r:id="rId7"/>
    <p:sldId id="295" r:id="rId8"/>
    <p:sldId id="299" r:id="rId9"/>
    <p:sldId id="296" r:id="rId10"/>
    <p:sldId id="298" r:id="rId11"/>
    <p:sldId id="297" r:id="rId1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18F34-9806-4CE1-AD76-1694407C5422}" v="746" dt="2025-03-06T11:29:3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 autoAdjust="0"/>
    <p:restoredTop sz="94560"/>
  </p:normalViewPr>
  <p:slideViewPr>
    <p:cSldViewPr snapToGrid="0">
      <p:cViewPr varScale="1">
        <p:scale>
          <a:sx n="88" d="100"/>
          <a:sy n="88" d="100"/>
        </p:scale>
        <p:origin x="1584" y="4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52A77B-D33C-49B3-A83C-450AA2ED72B3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8D8F9A-F5CB-4EF8-A859-ED5E107B9763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endParaRPr lang="en-US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umsplatzhalt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2" name="Fußzeilenplatzhalt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33" name="Foliennummernplatzhalt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7" name="Textplatzhalt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9" name="Textplatzhalt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2" name="Fußzeilenplatzhalt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umsplatzhalt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7" name="Fußzeilenplatzhalt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38" name="Foliennummernplatzhalt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-Platzhalt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 auf Symbol, um die SmartArt-Grafik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8 Person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5" name="Bildplatzhalt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6" name="Bildplatzhalt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7" name="Bildplatzhalt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58" name="Bildplatzhalt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4" name="Textplatzhalt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3" name="Textplatzhalt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0" name="Textplatzhalt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1" name="Textplatzhalt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2" name="Fußzeilenplatzhalt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gesordn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lu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0" name="Fußzeilenplatzhalt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 DURCH KLICKEN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inführ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0" name="Fußzeilenplatzhalt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https://aqicn.org/data-platform/covid19/de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hyperlink" Target="https://dev.meteostat.net/python/" TargetMode="External"/><Relationship Id="rId4" Type="http://schemas.openxmlformats.org/officeDocument/2006/relationships/hyperlink" Target="https://datahub.io/core/population-city#unsd-citypopulation-year-both" TargetMode="Externa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4264511" cy="1325563"/>
          </a:xfrm>
        </p:spPr>
        <p:txBody>
          <a:bodyPr rtlCol="0"/>
          <a:lstStyle/>
          <a:p>
            <a:pPr rtl="0"/>
            <a:r>
              <a:rPr lang="de-DE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LERNEN, LERNEN, LERNEN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Erlerntes anwenden und Wissen erweitern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FRAGESTELLUNG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Hat die Pandemie eine Auswirkung auf die Schadstoffbelastung in (ausgewählten) Städten weltweit gehabt?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UNSER VORGEHEN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Selbständig, iterativ und agil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/>
              <a:t>AUTHENTISCH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Maximale Praxisnähe: weißes Papier und kein fertiger Datensatz! 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de-DE"/>
              <a:t>Verkaufspräsentation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r>
              <a:rPr lang="de-DE"/>
              <a:t>Datenquellen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6516" y="2823690"/>
            <a:ext cx="2638724" cy="110966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26 Dateien</a:t>
            </a:r>
          </a:p>
          <a:p>
            <a:r>
              <a:rPr lang="de-DE" sz="2300"/>
              <a:t>&gt;380Städte</a:t>
            </a:r>
          </a:p>
          <a:p>
            <a:r>
              <a:rPr lang="de-DE" sz="2300"/>
              <a:t>&gt;500 MB Daten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54174" y="2973369"/>
            <a:ext cx="2897259" cy="134098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1 Datei</a:t>
            </a:r>
          </a:p>
          <a:p>
            <a:r>
              <a:rPr lang="de-DE" sz="2300"/>
              <a:t>5.156 Städte</a:t>
            </a:r>
          </a:p>
          <a:p>
            <a:r>
              <a:rPr lang="de-DE" sz="2300"/>
              <a:t>&gt;30k Datensätze</a:t>
            </a:r>
          </a:p>
          <a:p>
            <a:endParaRPr lang="de-DE" sz="23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147477" y="2973369"/>
            <a:ext cx="2733973" cy="959983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4.353 </a:t>
            </a:r>
            <a:r>
              <a:rPr lang="de-DE" sz="2300" dirty="0">
                <a:solidFill>
                  <a:srgbClr val="404040"/>
                </a:solidFill>
                <a:latin typeface="Tenorite"/>
              </a:rPr>
              <a:t>Stationen</a:t>
            </a:r>
          </a:p>
          <a:p>
            <a:r>
              <a:rPr lang="de-DE" sz="2300" dirty="0"/>
              <a:t>10 Features</a:t>
            </a:r>
          </a:p>
          <a:p>
            <a:r>
              <a:rPr lang="de-DE" sz="2300" dirty="0"/>
              <a:t>Daten/ tag</a:t>
            </a:r>
            <a:endParaRPr lang="de-DE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2015-2025: Schadstoffe, Stationsdaten, Wetter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sz="1700" dirty="0"/>
              <a:t>Städtepopulation seit 1995</a:t>
            </a:r>
            <a:endParaRPr lang="de-DE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Historische Klimadaten</a:t>
            </a:r>
            <a:endParaRPr lang="de-DE" dirty="0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de-DE" dirty="0">
                <a:ea typeface="+mn-lt"/>
                <a:cs typeface="+mn-lt"/>
                <a:hlinkClick r:id="rId3"/>
              </a:rPr>
              <a:t>Offene Datenplattform für Luftqualität: Weltweiter COVID-19-Datensatz</a:t>
            </a:r>
            <a:endParaRPr lang="de-DE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100" dirty="0">
                <a:solidFill>
                  <a:srgbClr val="3B3B3B"/>
                </a:solidFill>
                <a:latin typeface="Consolas"/>
                <a:hlinkClick r:id="rId4"/>
              </a:rPr>
              <a:t>https://datahub.io/core/population-city#unsd-citypopulation-year-both</a:t>
            </a:r>
            <a:endParaRPr lang="de-DE"/>
          </a:p>
          <a:p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dirty="0">
                <a:ea typeface="+mn-lt"/>
                <a:cs typeface="+mn-lt"/>
                <a:hlinkClick r:id="rId5"/>
              </a:rPr>
              <a:t>Python Library | Meteostat Developers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2</a:t>
            </a:fld>
            <a:endParaRPr lang="de-DE"/>
          </a:p>
        </p:txBody>
      </p:sp>
      <p:pic>
        <p:nvPicPr>
          <p:cNvPr id="3" name="Grafik 2" descr="Ein Bild, das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B35B4F54-32A9-D3F4-F3B1-906880DE2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421" y="1896008"/>
            <a:ext cx="739335" cy="739335"/>
          </a:xfrm>
          <a:prstGeom prst="rect">
            <a:avLst/>
          </a:prstGeom>
        </p:spPr>
      </p:pic>
      <p:pic>
        <p:nvPicPr>
          <p:cNvPr id="4" name="Grafik 3" descr="Logo">
            <a:extLst>
              <a:ext uri="{FF2B5EF4-FFF2-40B4-BE49-F238E27FC236}">
                <a16:creationId xmlns:a16="http://schemas.microsoft.com/office/drawing/2014/main" id="{356588B8-178C-7E53-E14D-B48EE8B6E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9220" y="1894751"/>
            <a:ext cx="753562" cy="734270"/>
          </a:xfrm>
          <a:prstGeom prst="rect">
            <a:avLst/>
          </a:prstGeom>
        </p:spPr>
      </p:pic>
      <p:pic>
        <p:nvPicPr>
          <p:cNvPr id="5" name="Grafik 4" descr="Meteostat · GitHub">
            <a:extLst>
              <a:ext uri="{FF2B5EF4-FFF2-40B4-BE49-F238E27FC236}">
                <a16:creationId xmlns:a16="http://schemas.microsoft.com/office/drawing/2014/main" id="{04340A1D-B324-435D-BBD0-59565C846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360" y="1897283"/>
            <a:ext cx="747051" cy="7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r>
              <a:rPr lang="de-DE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de-DE" dirty="0"/>
              <a:t>Download und Import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5" y="2666319"/>
            <a:ext cx="2876548" cy="527958"/>
          </a:xfrm>
        </p:spPr>
        <p:txBody>
          <a:bodyPr rtlCol="0"/>
          <a:lstStyle/>
          <a:p>
            <a:r>
              <a:rPr lang="de-DE" dirty="0"/>
              <a:t>Bereinigen und Ergänzen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300" y="3674609"/>
            <a:ext cx="2713264" cy="582386"/>
          </a:xfrm>
        </p:spPr>
        <p:txBody>
          <a:bodyPr rtlCol="0"/>
          <a:lstStyle/>
          <a:p>
            <a:r>
              <a:rPr lang="de-DE" dirty="0"/>
              <a:t>Scripts und Tests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7108" y="4750935"/>
            <a:ext cx="2699656" cy="609600"/>
          </a:xfrm>
        </p:spPr>
        <p:txBody>
          <a:bodyPr rtlCol="0"/>
          <a:lstStyle/>
          <a:p>
            <a:r>
              <a:rPr lang="de-DE" dirty="0"/>
              <a:t>Glossar und </a:t>
            </a:r>
            <a:r>
              <a:rPr lang="de-DE" dirty="0" err="1"/>
              <a:t>READMe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7392" y="1594478"/>
            <a:ext cx="5539095" cy="1010842"/>
          </a:xfrm>
        </p:spPr>
        <p:txBody>
          <a:bodyPr rtlCol="0"/>
          <a:lstStyle/>
          <a:p>
            <a:r>
              <a:rPr lang="de-DE" dirty="0"/>
              <a:t>Automatisierter Download der Kern-Daten und Import in das Projekt: über 1,5 Mio. Datensätze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1885" y="2682564"/>
            <a:ext cx="5539095" cy="1010842"/>
          </a:xfrm>
        </p:spPr>
        <p:txBody>
          <a:bodyPr rtlCol="0"/>
          <a:lstStyle/>
          <a:p>
            <a:r>
              <a:rPr lang="de-DE" dirty="0"/>
              <a:t>Ergänzen der Daten durch Geo-, Populations- und Klimadaten </a:t>
            </a:r>
          </a:p>
          <a:p>
            <a:r>
              <a:rPr lang="de-DE" dirty="0"/>
              <a:t>Bereinigung um redundante Daten (z.B. Wetter)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794" y="3755394"/>
            <a:ext cx="5539095" cy="1010842"/>
          </a:xfrm>
        </p:spPr>
        <p:txBody>
          <a:bodyPr rtlCol="0"/>
          <a:lstStyle/>
          <a:p>
            <a:r>
              <a:rPr lang="de-DE" dirty="0"/>
              <a:t>Komplette Automatisierung aller Downloads, Import, Bereinigungen und Ergänzungen.</a:t>
            </a:r>
          </a:p>
          <a:p>
            <a:r>
              <a:rPr lang="de-DE" dirty="0"/>
              <a:t>Anlage von Tests für die </a:t>
            </a:r>
            <a:r>
              <a:rPr lang="de-DE" dirty="0" err="1"/>
              <a:t>Scripte</a:t>
            </a:r>
          </a:p>
          <a:p>
            <a:pPr rtl="0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41136" y="4824430"/>
            <a:ext cx="5539095" cy="1010842"/>
          </a:xfrm>
        </p:spPr>
        <p:txBody>
          <a:bodyPr rtlCol="0"/>
          <a:lstStyle/>
          <a:p>
            <a:r>
              <a:rPr lang="de-DE" dirty="0"/>
              <a:t>Anlage eines Glossars und einer </a:t>
            </a:r>
            <a:r>
              <a:rPr lang="de-DE" dirty="0" err="1"/>
              <a:t>ReadMe</a:t>
            </a:r>
            <a:r>
              <a:rPr lang="de-DE" dirty="0"/>
              <a:t>-Datei als Support für die Nutzung des Projekts</a:t>
            </a:r>
          </a:p>
          <a:p>
            <a:pPr rtl="0"/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/>
          <a:p>
            <a:pPr rtl="0"/>
            <a:r>
              <a:rPr lang="de-DE"/>
              <a:t>Verkaufspräsentation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martArt-Platzhalter 12">
            <a:extLst>
              <a:ext uri="{FF2B5EF4-FFF2-40B4-BE49-F238E27FC236}">
                <a16:creationId xmlns:a16="http://schemas.microsoft.com/office/drawing/2014/main" id="{ED363302-BBF2-9349-03CE-1F9CF2257BA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617012"/>
            <a:ext cx="10515600" cy="1953961"/>
          </a:xfrm>
        </p:spPr>
        <p:txBody>
          <a:bodyPr/>
          <a:lstStyle/>
          <a:p>
            <a:r>
              <a:rPr lang="de-DE" dirty="0"/>
              <a:t>580 Städte</a:t>
            </a:r>
          </a:p>
          <a:p>
            <a:r>
              <a:rPr lang="de-DE" dirty="0"/>
              <a:t>1695041 Datenpunkte (Messwerte)</a:t>
            </a:r>
          </a:p>
          <a:p>
            <a:r>
              <a:rPr lang="de-DE" dirty="0"/>
              <a:t>22 Variablen:</a:t>
            </a:r>
            <a:br>
              <a:rPr lang="de-DE" dirty="0"/>
            </a:br>
            <a:r>
              <a:rPr lang="de-DE" dirty="0"/>
              <a:t>Schadstoffe	Wetter	Geodaten		Populationsdaten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E0037E-21D0-7C44-0E09-A98915C1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Finaler Datensatz</a:t>
            </a:r>
            <a:br>
              <a:rPr lang="de-DE" dirty="0"/>
            </a:br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F57F5B2-9BD8-B509-E74D-88684C327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DFF1915-87B3-5B59-5F04-74969563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7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8BE6B-D202-2B8B-DB45-B7E4B1C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4" y="892177"/>
            <a:ext cx="9705792" cy="1325563"/>
          </a:xfrm>
        </p:spPr>
        <p:txBody>
          <a:bodyPr>
            <a:normAutofit/>
          </a:bodyPr>
          <a:lstStyle/>
          <a:p>
            <a:r>
              <a:rPr lang="de-DE" dirty="0"/>
              <a:t>Finaler 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D5F59-E6BC-625D-94CA-6ECCE418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671061"/>
            <a:ext cx="2882475" cy="823912"/>
          </a:xfrm>
        </p:spPr>
        <p:txBody>
          <a:bodyPr/>
          <a:lstStyle/>
          <a:p>
            <a:r>
              <a:rPr lang="de-DE" dirty="0" err="1"/>
              <a:t>schadstoffe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5D31DF-4B69-5804-010A-CCCE5D4FD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642101"/>
            <a:ext cx="2795496" cy="219037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CO	Kohlenmonoxid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NO2	Stickstoffdioxid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O</a:t>
            </a:r>
            <a:r>
              <a:rPr lang="de-DE" baseline="-25000" dirty="0">
                <a:solidFill>
                  <a:schemeClr val="tx1"/>
                </a:solidFill>
              </a:rPr>
              <a:t>3	</a:t>
            </a:r>
            <a:r>
              <a:rPr lang="de-DE" dirty="0">
                <a:solidFill>
                  <a:schemeClr val="tx1"/>
                </a:solidFill>
              </a:rPr>
              <a:t>Ozon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SO</a:t>
            </a:r>
            <a:r>
              <a:rPr lang="de-DE" baseline="-25000" dirty="0">
                <a:solidFill>
                  <a:schemeClr val="tx1"/>
                </a:solidFill>
              </a:rPr>
              <a:t>2	</a:t>
            </a:r>
            <a:r>
              <a:rPr lang="de-DE" dirty="0">
                <a:solidFill>
                  <a:schemeClr val="tx1"/>
                </a:solidFill>
              </a:rPr>
              <a:t>Schwefeldioxid</a:t>
            </a:r>
            <a:br>
              <a:rPr lang="de-DE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PM10	große 	Feinstaubpartikel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Pm25	mittelgroße 	Feinstaubpartikel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C3888-C141-B70D-045D-DB31C83F5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671061"/>
            <a:ext cx="2896671" cy="823912"/>
          </a:xfrm>
        </p:spPr>
        <p:txBody>
          <a:bodyPr/>
          <a:lstStyle/>
          <a:p>
            <a:r>
              <a:rPr lang="de-DE" dirty="0"/>
              <a:t>Wetter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E4B340-7529-B46E-CB72-CB3E161DA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642101"/>
            <a:ext cx="2896671" cy="230959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Tavg</a:t>
            </a:r>
            <a:r>
              <a:rPr lang="de-DE" dirty="0"/>
              <a:t> – Durchschnittstemperatur</a:t>
            </a:r>
          </a:p>
          <a:p>
            <a:r>
              <a:rPr lang="de-DE" dirty="0" err="1"/>
              <a:t>Tmin</a:t>
            </a:r>
            <a:r>
              <a:rPr lang="de-DE" dirty="0"/>
              <a:t> - Tiefsttemperatur</a:t>
            </a:r>
          </a:p>
          <a:p>
            <a:r>
              <a:rPr lang="de-DE" dirty="0" err="1"/>
              <a:t>Tmax</a:t>
            </a:r>
            <a:r>
              <a:rPr lang="de-DE" dirty="0"/>
              <a:t> - Höchsttemperatur</a:t>
            </a:r>
          </a:p>
          <a:p>
            <a:r>
              <a:rPr lang="de-DE" dirty="0" err="1"/>
              <a:t>Prcp</a:t>
            </a:r>
            <a:r>
              <a:rPr lang="de-DE" dirty="0"/>
              <a:t> – Niederschlag</a:t>
            </a:r>
          </a:p>
          <a:p>
            <a:r>
              <a:rPr lang="de-DE" dirty="0" err="1"/>
              <a:t>Wdir</a:t>
            </a:r>
            <a:r>
              <a:rPr lang="de-DE" dirty="0"/>
              <a:t> – Windrichtung</a:t>
            </a:r>
          </a:p>
          <a:p>
            <a:r>
              <a:rPr lang="de-DE" dirty="0" err="1"/>
              <a:t>Wspd</a:t>
            </a:r>
            <a:r>
              <a:rPr lang="de-DE" dirty="0"/>
              <a:t> – Windgeschwindigkeit</a:t>
            </a:r>
          </a:p>
          <a:p>
            <a:r>
              <a:rPr lang="de-DE" dirty="0" err="1"/>
              <a:t>Pres</a:t>
            </a:r>
            <a:r>
              <a:rPr lang="de-DE" dirty="0"/>
              <a:t> - Luftdruck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6B01CA2-4741-29B3-9C34-0D071D10722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661436"/>
            <a:ext cx="3695651" cy="823912"/>
          </a:xfrm>
        </p:spPr>
        <p:txBody>
          <a:bodyPr/>
          <a:lstStyle/>
          <a:p>
            <a:r>
              <a:rPr lang="de-DE" dirty="0"/>
              <a:t>Zeit, </a:t>
            </a:r>
            <a:r>
              <a:rPr lang="de-DE" dirty="0" err="1"/>
              <a:t>ort</a:t>
            </a:r>
            <a:r>
              <a:rPr lang="de-DE" dirty="0"/>
              <a:t>, </a:t>
            </a:r>
            <a:r>
              <a:rPr lang="de-DE" dirty="0" err="1"/>
              <a:t>bevölkerung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2B65846-BDD3-2379-E64E-E8C9492321E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642102"/>
            <a:ext cx="2882475" cy="2190372"/>
          </a:xfrm>
        </p:spPr>
        <p:txBody>
          <a:bodyPr/>
          <a:lstStyle/>
          <a:p>
            <a:r>
              <a:rPr lang="de-DE" dirty="0"/>
              <a:t>Date, Year, </a:t>
            </a:r>
            <a:r>
              <a:rPr lang="de-DE" dirty="0" err="1"/>
              <a:t>Month</a:t>
            </a:r>
            <a:r>
              <a:rPr lang="de-DE" dirty="0"/>
              <a:t>, Day</a:t>
            </a:r>
          </a:p>
          <a:p>
            <a:r>
              <a:rPr lang="de-DE" dirty="0"/>
              <a:t>Country, City</a:t>
            </a:r>
          </a:p>
          <a:p>
            <a:r>
              <a:rPr lang="de-DE" dirty="0" err="1"/>
              <a:t>Longitude</a:t>
            </a:r>
            <a:r>
              <a:rPr lang="de-DE" dirty="0"/>
              <a:t>, Latitude</a:t>
            </a:r>
          </a:p>
          <a:p>
            <a:r>
              <a:rPr lang="de-DE" dirty="0"/>
              <a:t>Population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43A03BA-F4ED-8C61-AEFF-B970C037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B7926F0-2946-6DF5-ECFE-C2C296DD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1AC90B-B853-6426-795F-9077458A0E25}"/>
              </a:ext>
            </a:extLst>
          </p:cNvPr>
          <p:cNvSpPr txBox="1"/>
          <p:nvPr/>
        </p:nvSpPr>
        <p:spPr>
          <a:xfrm>
            <a:off x="2454443" y="2253059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1.695.041 Messwerte aus 580 Städten über zehn Jahre in 27 Variablen</a:t>
            </a:r>
          </a:p>
        </p:txBody>
      </p:sp>
    </p:spTree>
    <p:extLst>
      <p:ext uri="{BB962C8B-B14F-4D97-AF65-F5344CB8AC3E}">
        <p14:creationId xmlns:p14="http://schemas.microsoft.com/office/powerpoint/2010/main" val="76420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70ABD0D-3B12-C6B2-5622-660A84089DE0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610600" y="2030931"/>
            <a:ext cx="2942492" cy="4129237"/>
          </a:xfrm>
        </p:spPr>
        <p:txBody>
          <a:bodyPr>
            <a:normAutofit/>
          </a:bodyPr>
          <a:lstStyle/>
          <a:p>
            <a:r>
              <a:rPr lang="de-DE" sz="1400" dirty="0"/>
              <a:t>Reduktion auf 95 Städte mit den meisten Messwerten</a:t>
            </a:r>
          </a:p>
          <a:p>
            <a:r>
              <a:rPr lang="de-DE" sz="1400" dirty="0"/>
              <a:t>Aufteilung nach Weltregionen</a:t>
            </a:r>
          </a:p>
          <a:p>
            <a:r>
              <a:rPr lang="de-DE" sz="1400" dirty="0"/>
              <a:t>Schadstoffe:</a:t>
            </a:r>
            <a:br>
              <a:rPr lang="de-DE" sz="1400" dirty="0"/>
            </a:br>
            <a:r>
              <a:rPr lang="de-DE" sz="1400" dirty="0">
                <a:solidFill>
                  <a:srgbClr val="00B0F0"/>
                </a:solidFill>
              </a:rPr>
              <a:t>CO</a:t>
            </a:r>
            <a:r>
              <a:rPr lang="de-DE" sz="1400" dirty="0"/>
              <a:t> Kohlenmonoxid</a:t>
            </a:r>
            <a:br>
              <a:rPr lang="de-DE" sz="1400" dirty="0"/>
            </a:br>
            <a:r>
              <a:rPr lang="de-DE" sz="1400" dirty="0">
                <a:solidFill>
                  <a:srgbClr val="FFC000"/>
                </a:solidFill>
              </a:rPr>
              <a:t>NO</a:t>
            </a:r>
            <a:r>
              <a:rPr lang="de-DE" sz="1400" baseline="-25000" dirty="0">
                <a:solidFill>
                  <a:srgbClr val="FFC000"/>
                </a:solidFill>
              </a:rPr>
              <a:t>2</a:t>
            </a:r>
            <a:r>
              <a:rPr lang="de-DE" sz="1400" baseline="-25000" dirty="0"/>
              <a:t> </a:t>
            </a:r>
            <a:r>
              <a:rPr lang="de-DE" sz="1400" dirty="0"/>
              <a:t>Stickstoffdioxid</a:t>
            </a:r>
            <a:br>
              <a:rPr lang="de-DE" sz="1400" dirty="0"/>
            </a:br>
            <a:r>
              <a:rPr lang="de-DE" sz="1400" dirty="0">
                <a:solidFill>
                  <a:srgbClr val="00B050"/>
                </a:solidFill>
              </a:rPr>
              <a:t>O</a:t>
            </a:r>
            <a:r>
              <a:rPr lang="de-DE" sz="1400" baseline="-25000" dirty="0">
                <a:solidFill>
                  <a:srgbClr val="00B050"/>
                </a:solidFill>
              </a:rPr>
              <a:t>3</a:t>
            </a:r>
            <a:r>
              <a:rPr lang="de-DE" sz="1400" dirty="0"/>
              <a:t> Ozon</a:t>
            </a:r>
            <a:br>
              <a:rPr lang="de-DE" sz="1400" dirty="0"/>
            </a:br>
            <a:r>
              <a:rPr lang="de-DE" sz="1400" dirty="0">
                <a:solidFill>
                  <a:srgbClr val="FF0000"/>
                </a:solidFill>
              </a:rPr>
              <a:t>SO</a:t>
            </a:r>
            <a:r>
              <a:rPr lang="de-DE" sz="1400" baseline="-25000" dirty="0">
                <a:solidFill>
                  <a:srgbClr val="FF0000"/>
                </a:solidFill>
              </a:rPr>
              <a:t>2</a:t>
            </a:r>
            <a:r>
              <a:rPr lang="de-DE" sz="1400" dirty="0"/>
              <a:t> Schwefeldioxid</a:t>
            </a:r>
            <a:br>
              <a:rPr lang="de-DE" sz="1400" dirty="0"/>
            </a:br>
            <a:r>
              <a:rPr lang="de-DE" sz="1400" dirty="0">
                <a:solidFill>
                  <a:srgbClr val="7030A0"/>
                </a:solidFill>
              </a:rPr>
              <a:t>PM10</a:t>
            </a:r>
            <a:r>
              <a:rPr lang="de-DE" sz="1400" dirty="0"/>
              <a:t> große Feinstaubpartikel</a:t>
            </a:r>
            <a:br>
              <a:rPr lang="de-DE" sz="1400" dirty="0"/>
            </a:br>
            <a:r>
              <a:rPr lang="de-DE" sz="1400" dirty="0">
                <a:solidFill>
                  <a:schemeClr val="accent1">
                    <a:lumMod val="50000"/>
                  </a:schemeClr>
                </a:solidFill>
              </a:rPr>
              <a:t>Pm25</a:t>
            </a:r>
            <a:r>
              <a:rPr lang="de-DE" sz="1400" dirty="0"/>
              <a:t> mittelgroße Feinstaubpartikel</a:t>
            </a:r>
            <a:br>
              <a:rPr lang="de-DE" sz="1400" dirty="0"/>
            </a:br>
            <a:endParaRPr lang="de-DE" sz="1400" dirty="0"/>
          </a:p>
          <a:p>
            <a:pPr marL="0" indent="0">
              <a:buNone/>
            </a:pPr>
            <a:r>
              <a:rPr lang="de-DE" sz="1400" b="1" dirty="0"/>
              <a:t>Zwischenfazit:</a:t>
            </a:r>
            <a:br>
              <a:rPr lang="de-DE" sz="1400" dirty="0"/>
            </a:br>
            <a:r>
              <a:rPr lang="de-DE" sz="1400" dirty="0"/>
              <a:t>Kein Abfallen der Schadstoffwerte im Pandemiezeitraum</a:t>
            </a:r>
            <a:br>
              <a:rPr lang="de-DE" sz="1400" dirty="0"/>
            </a:br>
            <a:endParaRPr lang="de-DE" sz="1400" dirty="0"/>
          </a:p>
          <a:p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6E648E-133C-12DF-A6F3-E272AAE8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EDA: Einfluss der </a:t>
            </a:r>
            <a:r>
              <a:rPr lang="de-DE" dirty="0" err="1"/>
              <a:t>Pandemiemassnahmen</a:t>
            </a:r>
            <a:r>
              <a:rPr lang="de-DE" dirty="0"/>
              <a:t> auf Schadstoffbelastung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F3A75B-EA2B-3100-F1CD-D476AC0EC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900280-3C02-ED3B-6981-3B598621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Grafik 8" descr="Ein Bild, das Reihe, Diagramm, Text enthält.&#10;&#10;KI-generierte Inhalte können fehlerhaft sein.">
            <a:extLst>
              <a:ext uri="{FF2B5EF4-FFF2-40B4-BE49-F238E27FC236}">
                <a16:creationId xmlns:a16="http://schemas.microsoft.com/office/drawing/2014/main" id="{57C434EB-8704-84E6-F5FB-052B75C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2" y="1873043"/>
            <a:ext cx="7772400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54F5-3A1D-A65E-4E0E-224F47B9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Karte, Screenshot enthält.&#10;&#10;KI-generierte Inhalte können fehlerhaft sein.">
            <a:extLst>
              <a:ext uri="{FF2B5EF4-FFF2-40B4-BE49-F238E27FC236}">
                <a16:creationId xmlns:a16="http://schemas.microsoft.com/office/drawing/2014/main" id="{064BCB44-2348-55E0-B1AA-D773A39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1" y="26053"/>
            <a:ext cx="9099992" cy="7577544"/>
          </a:xfrm>
          <a:prstGeom prst="rect">
            <a:avLst/>
          </a:prstGeom>
        </p:spPr>
      </p:pic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7B92C824-DB03-FD37-4920-FC481741B92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610600" y="2245328"/>
            <a:ext cx="2942492" cy="3556382"/>
          </a:xfrm>
        </p:spPr>
        <p:txBody>
          <a:bodyPr>
            <a:normAutofit/>
          </a:bodyPr>
          <a:lstStyle/>
          <a:p>
            <a:r>
              <a:rPr lang="de-DE" sz="1400" dirty="0"/>
              <a:t>Mehrere Ansätze zu Optimierung</a:t>
            </a:r>
          </a:p>
          <a:p>
            <a:r>
              <a:rPr lang="de-DE" sz="1400" dirty="0" err="1"/>
              <a:t>KMeans</a:t>
            </a:r>
            <a:r>
              <a:rPr lang="de-DE" sz="1400" dirty="0"/>
              <a:t>, 5 Cluster</a:t>
            </a:r>
          </a:p>
          <a:p>
            <a:r>
              <a:rPr lang="de-DE" sz="1400" dirty="0"/>
              <a:t>Visualisierung: </a:t>
            </a:r>
            <a:r>
              <a:rPr lang="de-DE" sz="1400" dirty="0" err="1"/>
              <a:t>geopandas</a:t>
            </a:r>
            <a:endParaRPr lang="de-DE" sz="1400" dirty="0"/>
          </a:p>
          <a:p>
            <a:pPr marL="0" indent="0">
              <a:buNone/>
            </a:pPr>
            <a:endParaRPr lang="de-DE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70C0"/>
                </a:solidFill>
              </a:rPr>
              <a:t>Cluster 1</a:t>
            </a:r>
            <a:r>
              <a:rPr lang="de-DE" sz="1400" dirty="0"/>
              <a:t>: Niedrige bis moderate Schadstoffwerte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9800"/>
                </a:solidFill>
              </a:rPr>
              <a:t>Cluster 2</a:t>
            </a:r>
            <a:r>
              <a:rPr lang="de-DE" sz="1400" dirty="0"/>
              <a:t>: Extreme PM25- Werte </a:t>
            </a:r>
            <a:r>
              <a:rPr lang="de-DE" sz="1400" dirty="0">
                <a:sym typeface="Wingdings" pitchFamily="2" charset="2"/>
              </a:rPr>
              <a:t> inkl. Sonderfälle!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0000"/>
                </a:solidFill>
                <a:sym typeface="Wingdings" pitchFamily="2" charset="2"/>
              </a:rPr>
              <a:t>Cluster 3</a:t>
            </a:r>
            <a:r>
              <a:rPr lang="de-DE" sz="1400" dirty="0">
                <a:sym typeface="Wingdings" pitchFamily="2" charset="2"/>
              </a:rPr>
              <a:t>: Wenig Feinstaub, viel NO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B050"/>
                </a:solidFill>
                <a:sym typeface="Wingdings" pitchFamily="2" charset="2"/>
              </a:rPr>
              <a:t>Cluster 4</a:t>
            </a:r>
            <a:r>
              <a:rPr lang="de-DE" sz="1400" dirty="0">
                <a:sym typeface="Wingdings" pitchFamily="2" charset="2"/>
              </a:rPr>
              <a:t>: Viel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7030A0"/>
                </a:solidFill>
                <a:sym typeface="Wingdings" pitchFamily="2" charset="2"/>
              </a:rPr>
              <a:t>Cluster 5</a:t>
            </a:r>
            <a:r>
              <a:rPr lang="de-DE" sz="1400" dirty="0">
                <a:sym typeface="Wingdings" pitchFamily="2" charset="2"/>
              </a:rPr>
              <a:t>: Extremwerte für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/>
          </a:p>
          <a:p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2D70AB-C46A-0A75-E2E6-B02197F1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 Schadstoffe und Wetter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1EDCE0-9F9F-E03F-AB10-92FFA72A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97DAF-4E75-B14C-4E46-34641B5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DB35-4D25-E5DA-7ED7-5665FC19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E40B50E-1FFE-EA39-C23A-1A215A09A6A6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610600" y="1848051"/>
            <a:ext cx="2942492" cy="4306564"/>
          </a:xfrm>
        </p:spPr>
        <p:txBody>
          <a:bodyPr>
            <a:normAutofit/>
          </a:bodyPr>
          <a:lstStyle/>
          <a:p>
            <a:r>
              <a:rPr lang="de-DE" sz="1400" dirty="0"/>
              <a:t>Vier Städte in einem separaten Cluster – ist die Zuordnung sinnvoll?</a:t>
            </a:r>
          </a:p>
          <a:p>
            <a:r>
              <a:rPr lang="de-DE" sz="1400" dirty="0"/>
              <a:t>Zeitreihenanalyse:</a:t>
            </a:r>
            <a:br>
              <a:rPr lang="de-DE" sz="1400" dirty="0"/>
            </a:br>
            <a:r>
              <a:rPr lang="de-DE" sz="1400" dirty="0"/>
              <a:t>Schwankung der PM2.5-Werte über den Jahresverlauf gegenläufig</a:t>
            </a:r>
          </a:p>
          <a:p>
            <a:r>
              <a:rPr lang="de-DE" sz="1400" dirty="0"/>
              <a:t>PM2.5-Quellen als Ursache: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Kohleheizungen in Shijiazhuang, Delhi und Ulan Bator im Winter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Wüstenwinde in Abu Dhabi im Sommer</a:t>
            </a:r>
          </a:p>
          <a:p>
            <a:pPr marL="0" indent="0">
              <a:buNone/>
            </a:pPr>
            <a:r>
              <a:rPr lang="de-DE" sz="1400" dirty="0">
                <a:sym typeface="Wingdings" pitchFamily="2" charset="2"/>
              </a:rPr>
              <a:t> detailliertere Analysen als nächster Schritt</a:t>
            </a:r>
            <a:br>
              <a:rPr lang="de-DE" sz="1400" dirty="0"/>
            </a:b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C728B94-73BD-3789-1BA8-37C45F76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 Sonderfälle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F3C6AD-75A2-CADE-563F-6878E381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A1E60-D420-0933-929C-A16DBC65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73CE52-095F-4D70-B54D-AC9C0651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5" y="1690688"/>
            <a:ext cx="6291288" cy="40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17042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464</Words>
  <Application>Microsoft Macintosh PowerPoint</Application>
  <PresentationFormat>Breitbild</PresentationFormat>
  <Paragraphs>97</Paragraphs>
  <Slides>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Tenorite</vt:lpstr>
      <vt:lpstr>Wingdings</vt:lpstr>
      <vt:lpstr>Monoline</vt:lpstr>
      <vt:lpstr>Ziel</vt:lpstr>
      <vt:lpstr>Datenquellen</vt:lpstr>
      <vt:lpstr>Datenaufbereitung</vt:lpstr>
      <vt:lpstr>Finaler Datensatz </vt:lpstr>
      <vt:lpstr>Finaler Datensatz</vt:lpstr>
      <vt:lpstr>EDA: Einfluss der Pandemiemassnahmen auf Schadstoffbelastung</vt:lpstr>
      <vt:lpstr>CLUSTERANALYSE Schadstoffe und Wetter</vt:lpstr>
      <vt:lpstr>CLUSTERANALYSE Sonderfälle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Mareike Keller</cp:lastModifiedBy>
  <cp:revision>181</cp:revision>
  <dcterms:created xsi:type="dcterms:W3CDTF">2025-03-06T10:02:49Z</dcterms:created>
  <dcterms:modified xsi:type="dcterms:W3CDTF">2025-03-06T14:47:00Z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